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258" r:id="rId6"/>
    <p:sldId id="281" r:id="rId7"/>
    <p:sldId id="275" r:id="rId8"/>
    <p:sldId id="282" r:id="rId9"/>
    <p:sldId id="283" r:id="rId10"/>
    <p:sldId id="263" r:id="rId11"/>
    <p:sldId id="28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172A37-FEF9-4A3A-931A-3F8387D0442B}" v="31" dt="2021-03-18T02:17:21.2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94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1F754-390E-4DE9-BD08-27D32F64910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BC2B8-2C76-41EC-9200-C30275D565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178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BC2B8-2C76-41EC-9200-C30275D565E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3908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A6263-03A8-4725-A502-09B7E9C1EB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B6CF7-FFBE-46C3-88A9-602069AA4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343EC-CB74-4916-AEAB-5D443326F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9AE38-0B2D-42FF-990B-E01482675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0455D-220D-4E48-8CE2-E82B5A99F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391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4FF9C-744D-43C2-8A60-BBF26ECEE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C0EC1-A1A7-4067-8785-3100A6E65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E0AE7-5041-446A-BD22-C5B602C5B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2C7F1-206D-4B65-93AA-116603F00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D383D-BC1B-4E5F-A68A-50B89C588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623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F7787-3FF2-4A82-80C2-B51708A82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63672-1725-42DD-B4AF-F18EF9B4E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575AD-0865-4682-BA6A-05E66F399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1A43A-38EC-4A2C-9283-95DB146E5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1A75B-4DA5-437E-922C-FE4014120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399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0CC35-865D-4E16-8956-8D3BEEF31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0C8BF-7AD0-4B0A-9A65-A842BB4B88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14725-8B6E-4109-B6AA-511A72195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382DC-23F0-4EEF-A888-F0E4DB28D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7E6968-6721-4E17-ABAA-0B3647224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19B828-BB5D-434D-8C73-1CC2AE7DF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159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9C01C-57C3-485F-970A-FCB8CCA4D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D5C50-E654-4B04-9322-FE2754B76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A3D4F-8F87-4949-85FF-8FE1766AF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706B0-5812-4F61-AA49-8EA5CA6402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9F31BD-3083-4F6F-ADFB-E38BC0E488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83BCD9-6E1E-45A5-A4FA-BCECAA70A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7D12EB-9F0C-4F4A-A005-927B798FC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8703FE-B8D4-4CD6-989D-3E30C0F90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181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DCD25-6718-444F-AE5E-6389985F2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35636E-973D-4B90-85D1-16D149DE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FD1828-01D1-4AE4-BF0D-F23EAE23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76D934-5D69-4819-AF55-2C9EE2A6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1892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2A83B-7B72-4EB8-B86C-7AD424CA1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812298-FEF8-4A1C-83D6-3275440B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730BF-3DF7-4FB2-A25E-1330738B5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990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E6579-AC13-4623-8DD0-A7EBEBDD0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3C3CB-B325-49E6-9418-B5251901F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50064-62B1-4C74-B3C2-9BDD41C3C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511790-972F-4185-82F6-52090F9AE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C60B1-0761-4331-8910-653C5D192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CF6C4-FB36-4AF9-93C1-AEA2EDDA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793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2D5B1-DE84-4287-B525-2225B6091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0953D-4024-4045-8430-3F605EDCA9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21BF0-82A0-4D7D-8643-96055FF26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13C7C3-D9CD-4367-B33C-B661E507D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6D5CD-B723-48E2-A431-E303F41F5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73B4FD-4CDC-49D6-9889-F20BFE91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7418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3DDA-4347-4911-9B53-5496DB19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B12B4-E5B7-4029-B6DA-F0FDCB8DA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4ED6D-D91C-4BCD-ACE9-7B71F920A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78BC3-A9F8-466F-9827-16B4ABEA8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A469F-31C4-463D-9D92-6A74CEA65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3946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A375E8-9BA3-4D72-88FF-9F6F107C9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51956C-1DD2-4546-9983-AF6D50936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03253-7994-499F-8680-DCAE7505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07B58-070D-4ABE-93BC-5A8C94F4A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E14EE-77BA-4AD8-8F8A-336EE3EB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770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2D4A82-CD80-47D8-A679-D25164643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A234C-5735-4BE1-A020-B6CE19063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B5371-D4E4-47C9-8408-34F6FF89FF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97B3-4F71-48DB-9BC1-6A5BB3BAA71C}" type="datetimeFigureOut">
              <a:rPr lang="en-AU" smtClean="0"/>
              <a:t>27/04/2021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3F7E1-26E0-4F71-A238-9F903BB7F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87C54-4F41-446B-8054-0D624FD73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82030-D1E1-4CCC-B4CE-B010DD2979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402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ironbarkproject.org.a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8DA65650-6AD1-4904-9026-BC87532ED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893572"/>
            <a:ext cx="10905066" cy="507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889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ACBA0-A6DF-48C5-B7EA-E3FBCAA9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			What is the Ironbark Project?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56545F-A947-4106-AD22-C1AED5FFDFB5}"/>
              </a:ext>
            </a:extLst>
          </p:cNvPr>
          <p:cNvSpPr/>
          <p:nvPr/>
        </p:nvSpPr>
        <p:spPr>
          <a:xfrm>
            <a:off x="225288" y="1666876"/>
            <a:ext cx="11966712" cy="2558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2400" dirty="0">
                <a:ea typeface="Calibri" panose="020F0502020204030204" pitchFamily="34" charset="0"/>
                <a:cs typeface="Vrinda" panose="020B0502040204020203" pitchFamily="34" charset="0"/>
              </a:rPr>
              <a:t>The Ironbark Project is a healthy ageing research project, it compares two different programs. Both programs are based around a yarning circle that is ongoing and delivered at any site or service by local mob that are trained by the Ironbark Team.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AU" sz="2400" dirty="0"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AU" dirty="0">
              <a:latin typeface="Arial" panose="020B060402020202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latin typeface="Arial" panose="020B0604020202020204" pitchFamily="34" charset="0"/>
                <a:ea typeface="Calibri" panose="020F0502020204030204" pitchFamily="34" charset="0"/>
                <a:cs typeface="Vrinda" panose="020B0502040204020203" pitchFamily="34" charset="0"/>
              </a:rPr>
              <a:t>  </a:t>
            </a:r>
            <a:endParaRPr lang="en-A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</p:txBody>
      </p:sp>
      <p:pic>
        <p:nvPicPr>
          <p:cNvPr id="7" name="Picture 6" descr="A drawing of a face&#10;&#10;Description automatically generated">
            <a:extLst>
              <a:ext uri="{FF2B5EF4-FFF2-40B4-BE49-F238E27FC236}">
                <a16:creationId xmlns:a16="http://schemas.microsoft.com/office/drawing/2014/main" id="{B3F9FF20-DA71-4055-9A56-0C45EC09D4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5" y="90706"/>
            <a:ext cx="2695575" cy="1257300"/>
          </a:xfrm>
          <a:prstGeom prst="rect">
            <a:avLst/>
          </a:prstGeom>
        </p:spPr>
      </p:pic>
      <p:pic>
        <p:nvPicPr>
          <p:cNvPr id="4" name="Picture 3" descr="A picture containing brass knucks&#10;&#10;Description automatically generated">
            <a:extLst>
              <a:ext uri="{FF2B5EF4-FFF2-40B4-BE49-F238E27FC236}">
                <a16:creationId xmlns:a16="http://schemas.microsoft.com/office/drawing/2014/main" id="{9E7902EE-955C-4BDC-8C5A-581192B36F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18" y="4779818"/>
            <a:ext cx="2078181" cy="20781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9F9BE1-0CD4-4704-97E4-4277B52D8572}"/>
              </a:ext>
            </a:extLst>
          </p:cNvPr>
          <p:cNvSpPr txBox="1"/>
          <p:nvPr/>
        </p:nvSpPr>
        <p:spPr>
          <a:xfrm>
            <a:off x="230820" y="4022932"/>
            <a:ext cx="11961180" cy="108401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ea typeface="Calibri" panose="020F0502020204030204" pitchFamily="34" charset="0"/>
                <a:cs typeface="Vrinda" panose="020B0502040204020203" pitchFamily="34" charset="0"/>
              </a:rPr>
              <a:t>The </a:t>
            </a:r>
            <a:r>
              <a:rPr lang="en-AU" b="1" dirty="0">
                <a:ea typeface="Calibri" panose="020F0502020204030204" pitchFamily="34" charset="0"/>
                <a:cs typeface="Vrinda" panose="020B0502040204020203" pitchFamily="34" charset="0"/>
              </a:rPr>
              <a:t>Ironbark: Standing Strong</a:t>
            </a:r>
            <a:r>
              <a:rPr lang="en-AU" dirty="0">
                <a:ea typeface="Calibri" panose="020F0502020204030204" pitchFamily="34" charset="0"/>
                <a:cs typeface="Vrinda" panose="020B0502040204020203" pitchFamily="34" charset="0"/>
              </a:rPr>
              <a:t> program is a weekly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ea typeface="Calibri" panose="020F0502020204030204" pitchFamily="34" charset="0"/>
                <a:cs typeface="Vrinda" panose="020B0502040204020203" pitchFamily="34" charset="0"/>
              </a:rPr>
              <a:t>exercise and yarning circles that  include health topics around around falls prevention.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ea typeface="Calibri" panose="020F0502020204030204" pitchFamily="34" charset="0"/>
                <a:cs typeface="Vrinda" panose="020B0502040204020203" pitchFamily="34" charset="0"/>
              </a:rPr>
              <a:t>The </a:t>
            </a:r>
            <a:r>
              <a:rPr lang="en-AU" b="1" dirty="0">
                <a:ea typeface="Calibri" panose="020F0502020204030204" pitchFamily="34" charset="0"/>
                <a:cs typeface="Vrinda" panose="020B0502040204020203" pitchFamily="34" charset="0"/>
              </a:rPr>
              <a:t>Ironbark: Healthy Community</a:t>
            </a:r>
            <a:r>
              <a:rPr lang="en-AU" dirty="0">
                <a:ea typeface="Calibri" panose="020F0502020204030204" pitchFamily="34" charset="0"/>
                <a:cs typeface="Vrinda" panose="020B0502040204020203" pitchFamily="34" charset="0"/>
              </a:rPr>
              <a:t> program is a weekly program that involves social activities and yarning circles.</a:t>
            </a:r>
          </a:p>
        </p:txBody>
      </p:sp>
    </p:spTree>
    <p:extLst>
      <p:ext uri="{BB962C8B-B14F-4D97-AF65-F5344CB8AC3E}">
        <p14:creationId xmlns:p14="http://schemas.microsoft.com/office/powerpoint/2010/main" val="272341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Timeline&#10;&#10;Description automatically generated">
            <a:extLst>
              <a:ext uri="{FF2B5EF4-FFF2-40B4-BE49-F238E27FC236}">
                <a16:creationId xmlns:a16="http://schemas.microsoft.com/office/drawing/2014/main" id="{3E586AC3-1896-4559-804C-DA4EC835A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692" y="-3717"/>
            <a:ext cx="10335321" cy="686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13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19EA9683-7D86-4477-993F-ABDE4AE94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02" y="0"/>
            <a:ext cx="10286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9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, text&#10;&#10;Description automatically generated">
            <a:extLst>
              <a:ext uri="{FF2B5EF4-FFF2-40B4-BE49-F238E27FC236}">
                <a16:creationId xmlns:a16="http://schemas.microsoft.com/office/drawing/2014/main" id="{D4E60783-79A0-4FC7-A638-E3BC14F20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986" y="-4057"/>
            <a:ext cx="9556002" cy="685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8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02B0896-F6B8-4735-A0BD-067203A741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631756"/>
              </p:ext>
            </p:extLst>
          </p:nvPr>
        </p:nvGraphicFramePr>
        <p:xfrm>
          <a:off x="3344780" y="-608715"/>
          <a:ext cx="5737228" cy="7972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3" imgW="5725970" imgH="7956555" progId="Word.Document.12">
                  <p:embed/>
                </p:oleObj>
              </mc:Choice>
              <mc:Fallback>
                <p:oleObj name="Document" r:id="rId3" imgW="5725970" imgH="79565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44780" y="-608715"/>
                        <a:ext cx="5737228" cy="7972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253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5D17-43A8-41EC-868F-BFDD24A29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			Feedback from participants in the 			original Ironbark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ED2BE-5874-4558-BB77-95BA656FD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825625"/>
            <a:ext cx="11811000" cy="48418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dirty="0"/>
              <a:t>“There are not many programs that are culturally appropriate for us, you know, like especially in this area. This is the only program around here for us… “ – </a:t>
            </a:r>
            <a:r>
              <a:rPr lang="en-AU" i="1" dirty="0"/>
              <a:t>Female, Ulladulla </a:t>
            </a:r>
            <a:br>
              <a:rPr lang="en-AU" dirty="0"/>
            </a:br>
            <a:endParaRPr lang="en-AU" dirty="0"/>
          </a:p>
          <a:p>
            <a:r>
              <a:rPr lang="en-AU" dirty="0"/>
              <a:t>“It’s helped me socialise, it’s helped me be around other people. Since I retired, I have gone into my own shell. By doing this it’s made me get out more. We need these sorts of things to keep us going…” – </a:t>
            </a:r>
            <a:r>
              <a:rPr lang="en-AU" i="1" dirty="0"/>
              <a:t>Male, Ulladulla </a:t>
            </a:r>
            <a:br>
              <a:rPr lang="en-AU" dirty="0"/>
            </a:br>
            <a:endParaRPr lang="en-AU" dirty="0"/>
          </a:p>
          <a:p>
            <a:r>
              <a:rPr lang="en-AU" dirty="0"/>
              <a:t>“I love Tuesdays now. My son always asks ‘Why are you so happy</a:t>
            </a:r>
            <a:br>
              <a:rPr lang="en-AU" dirty="0"/>
            </a:br>
            <a:r>
              <a:rPr lang="en-AU" dirty="0"/>
              <a:t>on Tuesdays?’ Cause of the exercises, sharing stories, you release</a:t>
            </a:r>
            <a:br>
              <a:rPr lang="en-AU" dirty="0"/>
            </a:br>
            <a:r>
              <a:rPr lang="en-AU" dirty="0"/>
              <a:t>good endorphins so you are feeling good” – </a:t>
            </a:r>
            <a:r>
              <a:rPr lang="en-AU" i="1" dirty="0"/>
              <a:t>Male, Redfern </a:t>
            </a:r>
            <a:endParaRPr lang="en-AU" i="1" dirty="0">
              <a:cs typeface="Calibri"/>
            </a:endParaRPr>
          </a:p>
        </p:txBody>
      </p:sp>
      <p:pic>
        <p:nvPicPr>
          <p:cNvPr id="5" name="Picture 4" descr="A drawing of a face&#10;&#10;Description automatically generated">
            <a:extLst>
              <a:ext uri="{FF2B5EF4-FFF2-40B4-BE49-F238E27FC236}">
                <a16:creationId xmlns:a16="http://schemas.microsoft.com/office/drawing/2014/main" id="{EB6CD5E1-406B-44A6-99F5-568F334DC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5" y="90706"/>
            <a:ext cx="2695575" cy="1257300"/>
          </a:xfrm>
          <a:prstGeom prst="rect">
            <a:avLst/>
          </a:prstGeom>
        </p:spPr>
      </p:pic>
      <p:pic>
        <p:nvPicPr>
          <p:cNvPr id="6" name="Picture 5" descr="A picture containing brass knucks&#10;&#10;Description automatically generated">
            <a:extLst>
              <a:ext uri="{FF2B5EF4-FFF2-40B4-BE49-F238E27FC236}">
                <a16:creationId xmlns:a16="http://schemas.microsoft.com/office/drawing/2014/main" id="{9120B755-7E9A-4D50-9317-A36E0B1E23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18" y="4779818"/>
            <a:ext cx="2078181" cy="20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27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77670-F528-40BF-88F6-6FF1A3F35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8A8E8-57FE-468A-86A8-ED31A363E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sz="3600" dirty="0">
                <a:cs typeface="Calibri"/>
              </a:rPr>
              <a:t>For more information:</a:t>
            </a:r>
          </a:p>
          <a:p>
            <a:pPr marL="0" indent="0" algn="ctr">
              <a:buNone/>
            </a:pPr>
            <a:r>
              <a:rPr lang="en-US" sz="3600" dirty="0">
                <a:cs typeface="Calibri"/>
                <a:hlinkClick r:id="rId2"/>
              </a:rPr>
              <a:t>www.ironbarkproject.org.au</a:t>
            </a:r>
          </a:p>
          <a:p>
            <a:pPr marL="0" indent="0" algn="ctr">
              <a:buNone/>
            </a:pPr>
            <a:endParaRPr lang="en-US" dirty="0">
              <a:cs typeface="Calibri"/>
            </a:endParaRPr>
          </a:p>
        </p:txBody>
      </p:sp>
      <p:pic>
        <p:nvPicPr>
          <p:cNvPr id="5" name="Picture 4" descr="A drawing of a face&#10;&#10;Description automatically generated">
            <a:extLst>
              <a:ext uri="{FF2B5EF4-FFF2-40B4-BE49-F238E27FC236}">
                <a16:creationId xmlns:a16="http://schemas.microsoft.com/office/drawing/2014/main" id="{A592C011-98F4-4678-847F-883F29CBA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32" y="408206"/>
            <a:ext cx="2695575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52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E73BCCACEDF841A11C44C77354A5C6" ma:contentTypeVersion="11" ma:contentTypeDescription="Create a new document." ma:contentTypeScope="" ma:versionID="4cfe0b2cf7563f138dc56719ddbee21b">
  <xsd:schema xmlns:xsd="http://www.w3.org/2001/XMLSchema" xmlns:xs="http://www.w3.org/2001/XMLSchema" xmlns:p="http://schemas.microsoft.com/office/2006/metadata/properties" xmlns:ns3="fdbd5bfe-3044-4485-b099-ec8fe6935fa7" xmlns:ns4="1499c5d6-4f5b-4001-bbd7-3f2cbd289aad" targetNamespace="http://schemas.microsoft.com/office/2006/metadata/properties" ma:root="true" ma:fieldsID="ed58323f5ce3071718ff878f2e4dc03b" ns3:_="" ns4:_="">
    <xsd:import namespace="fdbd5bfe-3044-4485-b099-ec8fe6935fa7"/>
    <xsd:import namespace="1499c5d6-4f5b-4001-bbd7-3f2cbd289a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bd5bfe-3044-4485-b099-ec8fe6935f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99c5d6-4f5b-4001-bbd7-3f2cbd289aa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10AC7F-C2AE-4AB4-9F17-FFABA68E70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bd5bfe-3044-4485-b099-ec8fe6935fa7"/>
    <ds:schemaRef ds:uri="1499c5d6-4f5b-4001-bbd7-3f2cbd289a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F175AA-FA21-4841-92CA-30F0D22C09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70CB1C-DD87-4345-81AB-655873D17E81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1499c5d6-4f5b-4001-bbd7-3f2cbd289aad"/>
    <ds:schemaRef ds:uri="fdbd5bfe-3044-4485-b099-ec8fe6935fa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135</Words>
  <Application>Microsoft Office PowerPoint</Application>
  <PresentationFormat>Widescreen</PresentationFormat>
  <Paragraphs>17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Document</vt:lpstr>
      <vt:lpstr>PowerPoint Presentation</vt:lpstr>
      <vt:lpstr>   What is the Ironbark Project?</vt:lpstr>
      <vt:lpstr>PowerPoint Presentation</vt:lpstr>
      <vt:lpstr>PowerPoint Presentation</vt:lpstr>
      <vt:lpstr>PowerPoint Presentation</vt:lpstr>
      <vt:lpstr>PowerPoint Presentation</vt:lpstr>
      <vt:lpstr>   Feedback from participants in the    original Ironbark Project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Sallie Cairnduff</dc:creator>
  <cp:lastModifiedBy>Sallie Cairnduff</cp:lastModifiedBy>
  <cp:revision>52</cp:revision>
  <dcterms:created xsi:type="dcterms:W3CDTF">2019-08-06T05:09:00Z</dcterms:created>
  <dcterms:modified xsi:type="dcterms:W3CDTF">2021-04-27T05:31:30Z</dcterms:modified>
</cp:coreProperties>
</file>